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8" r:id="rId4"/>
    <p:sldId id="284" r:id="rId5"/>
    <p:sldId id="286" r:id="rId6"/>
    <p:sldId id="287" r:id="rId7"/>
    <p:sldId id="293" r:id="rId8"/>
    <p:sldId id="294" r:id="rId9"/>
    <p:sldId id="295" r:id="rId10"/>
    <p:sldId id="262" r:id="rId11"/>
    <p:sldId id="259" r:id="rId12"/>
    <p:sldId id="279" r:id="rId13"/>
    <p:sldId id="296" r:id="rId14"/>
    <p:sldId id="302" r:id="rId15"/>
    <p:sldId id="297" r:id="rId16"/>
    <p:sldId id="303" r:id="rId17"/>
    <p:sldId id="310" r:id="rId18"/>
    <p:sldId id="304" r:id="rId19"/>
    <p:sldId id="305" r:id="rId20"/>
    <p:sldId id="306" r:id="rId21"/>
    <p:sldId id="298" r:id="rId22"/>
    <p:sldId id="307" r:id="rId23"/>
    <p:sldId id="308" r:id="rId24"/>
    <p:sldId id="309" r:id="rId25"/>
    <p:sldId id="299" r:id="rId26"/>
    <p:sldId id="312" r:id="rId27"/>
    <p:sldId id="311" r:id="rId28"/>
    <p:sldId id="313" r:id="rId29"/>
    <p:sldId id="300" r:id="rId30"/>
    <p:sldId id="314" r:id="rId31"/>
    <p:sldId id="315" r:id="rId32"/>
    <p:sldId id="316" r:id="rId33"/>
    <p:sldId id="301" r:id="rId34"/>
    <p:sldId id="317" r:id="rId35"/>
    <p:sldId id="282" r:id="rId36"/>
    <p:sldId id="289" r:id="rId37"/>
    <p:sldId id="290" r:id="rId38"/>
    <p:sldId id="291" r:id="rId39"/>
    <p:sldId id="271" r:id="rId40"/>
    <p:sldId id="272" r:id="rId41"/>
    <p:sldId id="273" r:id="rId42"/>
    <p:sldId id="274" r:id="rId43"/>
    <p:sldId id="275" r:id="rId44"/>
    <p:sldId id="277" r:id="rId45"/>
    <p:sldId id="283" r:id="rId46"/>
    <p:sldId id="27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-78" y="-264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938FF8-F842-4355-AF49-94857CD05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C005BA2-93EF-41CB-88C7-D99A8C25F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0228758-C41B-4D1D-91D1-C0B8028A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8A7E596-63EA-469E-B791-C92BDB10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E8F7FC-A729-4A51-AD24-9B75C6B0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91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B1F442-0B69-42B2-9B01-9FCC884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B6430B5-CED1-4E28-A597-49EA0602A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8CE8C2D-5475-426F-BF65-912B4F02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60602C-E05B-42E5-9685-7671FFF6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F8D2602-7DD1-42E9-8956-850437BB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993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DB9DAD7-130F-45A3-9F8C-5985C32E1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83992A9-9823-4788-B5CB-7B9CE9092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02533AB-699C-44A3-897A-BF607398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F42510-15F9-4BC7-9350-F64F2384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6928B4-7F8A-489C-9E3E-4022109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4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4F82F78-0DFE-4306-B197-6F596430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08FE8BC-B5D6-40E3-82B8-124FEFDD5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4BE6BF-32FC-4534-B90A-6C17CE1B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F95DDB-A06A-4CAA-8FF4-9D3E7891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A0A1628-C901-46E8-B7BC-1EA3A74D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7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656BD9-56EB-42C9-9071-30006F09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6EC3180-C39F-430B-8AB5-A46CC90FC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3D6506-D902-493A-B4CA-7722C02D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9ED9024-A312-414A-B8F3-A6AAFC6AA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8DE297-CE58-4766-99D1-85611AFB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54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4C43B7-46A3-48C5-8D1D-39713F47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C4BE4B6-73A6-4AE4-B119-9D56CA37C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C2B72E-5C51-4005-B5B3-CDC306F90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D5D734C-0AF4-4D1F-8978-F2825A99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5EC4274-32DF-4F4B-B89F-7D531D09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B22FFFF-154A-44B6-93A8-1482C07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2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85D06D-C2BE-44A8-9FE5-861CF71F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D5EB91C-E8C3-4EE1-8865-4C76EBCE1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0ABB251-E7CE-46F1-8873-DF9B5B7CF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CF98D85-2E36-420A-A58F-AD17AB636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11783A-5750-48A5-A00C-354F604E5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947F117-73E8-4B65-8BBF-97750464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205C185-9CDD-4075-9D30-DA36D9EB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AD24A5D-18E8-4021-8D3F-A9BDD009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3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160D80-2544-42DC-8BC8-0AB529A6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840613C-58BB-4214-88BD-84F0E1DF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0EBACB6-12A4-4781-90ED-2F711801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5C1F805-4B1C-4301-9665-E029220FE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64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8502490-5A83-413E-B8D9-57900BBA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4FC1FCF-E01C-496A-A1E8-266867BE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9D71F31-51E9-4B3F-82BC-11713205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56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3739F1-04A5-4D38-80FB-8A01DC55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258A9CD-85E9-491D-9A06-94FB24890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B612075-8322-4753-8B9E-4B36728D5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C8DD9BD-2041-4F0A-AC51-81415F24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EFC4CB-AC16-418C-ADA4-0D495683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339CC84-759B-4BCF-A36D-4E632442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5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4401D4-F2BF-4A2B-8E9F-686E6F58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6CF08EB-0F36-4C1C-B688-CF7F5508A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4A1E6B0-9A7E-4E5D-A4AE-F5FFA74B7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EC05812-727A-48B1-9645-CE2E83BD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54B3236-B84C-4260-8EC9-C921A2168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59C1B76-43F4-473F-9CE9-1522B6A9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0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C8690D9-FBAA-4812-81CE-B2B815A0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5C45098-E89C-4808-BCDF-B0D07FC65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5E3C342-0306-4AD2-A938-94B1DC07A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4592F49-9C03-4ADF-A1C5-2FB0D319A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DEE1BF7-BC61-4DA9-8FB3-6368C3954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4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F06F6A-3E37-40BB-A8A8-09CF388D2F6A}"/>
              </a:ext>
            </a:extLst>
          </p:cNvPr>
          <p:cNvSpPr/>
          <p:nvPr/>
        </p:nvSpPr>
        <p:spPr>
          <a:xfrm>
            <a:off x="3344562" y="68367"/>
            <a:ext cx="8847438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SSAFY </a:t>
            </a:r>
            <a:r>
              <a:rPr lang="ko-KR" altLang="en-US" sz="2800" b="1" dirty="0" smtClean="0"/>
              <a:t>관통 프로젝트</a:t>
            </a:r>
            <a:endParaRPr lang="en-US" altLang="ko-KR" sz="2800" b="1" dirty="0" smtClean="0"/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800" b="1" dirty="0" err="1" smtClean="0"/>
              <a:t>부울경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1</a:t>
            </a:r>
            <a:r>
              <a:rPr lang="ko-KR" altLang="en-US" sz="2800" b="1" dirty="0" smtClean="0"/>
              <a:t>반 박동준</a:t>
            </a:r>
            <a:r>
              <a:rPr lang="en-US" altLang="ko-KR" sz="2800" b="1" dirty="0" smtClean="0"/>
              <a:t>,</a:t>
            </a:r>
          </a:p>
          <a:p>
            <a:pPr algn="ctr"/>
            <a:r>
              <a:rPr lang="ko-KR" altLang="en-US" sz="2800" b="1" dirty="0" err="1" smtClean="0"/>
              <a:t>부울경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1</a:t>
            </a:r>
            <a:r>
              <a:rPr lang="ko-KR" altLang="en-US" sz="2800" b="1" dirty="0" smtClean="0"/>
              <a:t>반 정재호 </a:t>
            </a:r>
            <a:endParaRPr lang="en-US" altLang="ko-KR" sz="2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4000" b="1" dirty="0" smtClean="0"/>
              <a:t>포트폴리오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E9BBA-FE2B-4704-B3DE-E1980E1678B6}"/>
              </a:ext>
            </a:extLst>
          </p:cNvPr>
          <p:cNvSpPr txBox="1"/>
          <p:nvPr/>
        </p:nvSpPr>
        <p:spPr>
          <a:xfrm>
            <a:off x="5640185" y="2901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D579B9C-257C-45A5-994E-34F048B0E653}"/>
              </a:ext>
            </a:extLst>
          </p:cNvPr>
          <p:cNvSpPr/>
          <p:nvPr/>
        </p:nvSpPr>
        <p:spPr>
          <a:xfrm>
            <a:off x="6097189" y="3955546"/>
            <a:ext cx="3325091" cy="78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7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2. </a:t>
            </a:r>
            <a:r>
              <a:rPr lang="ko-KR" altLang="en-US" sz="7200" b="1" dirty="0" err="1" smtClean="0"/>
              <a:t>크롤링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425351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구축 방향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43957" y="2252134"/>
            <a:ext cx="10306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연도별 상관 없이 영화 데이터 구축이 가능한가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500</a:t>
            </a:r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개 이상의 영화 데이터 구축이 가능한가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  <a:endParaRPr lang="en-US" altLang="ko-KR" sz="2000" dirty="0" smtClean="0">
              <a:latin typeface="+mj-lt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우리가 원하는 각 영화 별 데이터들을 모두 얻을 수 있는가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추천 목적에 맞는 데이터를 균형적으로 얻을 수 있는가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833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368055" y="528168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</a:t>
            </a:r>
            <a:r>
              <a:rPr lang="ko-KR" altLang="en-US" sz="2400" b="1" dirty="0" err="1" smtClean="0"/>
              <a:t>크롤링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368055" y="989834"/>
            <a:ext cx="5656825" cy="98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3848" y="1206733"/>
            <a:ext cx="746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무비 홈페이지를 통해 </a:t>
            </a:r>
            <a:r>
              <a:rPr lang="en-US" altLang="ko-KR" b="1" dirty="0" smtClean="0"/>
              <a:t>30,000 </a:t>
            </a:r>
            <a:r>
              <a:rPr lang="ko-KR" altLang="en-US" b="1" dirty="0" smtClean="0"/>
              <a:t>개의 영화 데이터 </a:t>
            </a:r>
            <a:r>
              <a:rPr lang="ko-KR" altLang="en-US" b="1" dirty="0" err="1" smtClean="0"/>
              <a:t>크롤링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004719" y="2333241"/>
            <a:ext cx="397933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맑은 고딕" panose="020B0503020000020004" pitchFamily="50" charset="-127"/>
              <a:buChar char="▶"/>
            </a:pPr>
            <a:r>
              <a:rPr lang="en-US" altLang="ko-KR" dirty="0" err="1" smtClean="0"/>
              <a:t>Url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code </a:t>
            </a:r>
            <a:r>
              <a:rPr lang="ko-KR" altLang="en-US" dirty="0" smtClean="0"/>
              <a:t>값을 통해 총 </a:t>
            </a:r>
            <a:r>
              <a:rPr lang="en-US" altLang="ko-KR" dirty="0" smtClean="0"/>
              <a:t>30,000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spcBef>
                <a:spcPts val="120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의 영화 데이터 조회</a:t>
            </a: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en-US" altLang="ko-KR" dirty="0" err="1" smtClean="0"/>
              <a:t>BeautifulSoup</a:t>
            </a:r>
            <a:r>
              <a:rPr lang="ko-KR" altLang="en-US" dirty="0" smtClean="0"/>
              <a:t>을 활용해 페이지 내</a:t>
            </a:r>
            <a:endParaRPr lang="en-US" altLang="ko-KR" dirty="0" smtClean="0"/>
          </a:p>
          <a:p>
            <a:pPr>
              <a:spcBef>
                <a:spcPts val="600"/>
              </a:spcBef>
            </a:pPr>
            <a:r>
              <a:rPr lang="en-US" altLang="ko-KR" dirty="0" smtClean="0"/>
              <a:t>    </a:t>
            </a:r>
            <a:r>
              <a:rPr lang="ko-KR" altLang="en-US" dirty="0" smtClean="0"/>
              <a:t>필요 데이터 선택 및 저장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71" y="2000196"/>
            <a:ext cx="5440189" cy="21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92" y="4302803"/>
            <a:ext cx="7275748" cy="186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76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368055" y="528168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전처리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368055" y="989834"/>
            <a:ext cx="5656825" cy="98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3848" y="1206733"/>
            <a:ext cx="746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무비 홈페이지를 통해 </a:t>
            </a:r>
            <a:r>
              <a:rPr lang="en-US" altLang="ko-KR" b="1" dirty="0" smtClean="0"/>
              <a:t>30,000 </a:t>
            </a:r>
            <a:r>
              <a:rPr lang="ko-KR" altLang="en-US" b="1" dirty="0" smtClean="0"/>
              <a:t>개의 영화 데이터 </a:t>
            </a:r>
            <a:r>
              <a:rPr lang="ko-KR" altLang="en-US" b="1" dirty="0" err="1" smtClean="0"/>
              <a:t>크롤링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816711" y="2504157"/>
            <a:ext cx="397933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맑은 고딕" panose="020B0503020000020004" pitchFamily="50" charset="-127"/>
              <a:buChar char="▶"/>
            </a:pPr>
            <a:r>
              <a:rPr lang="en-US" altLang="ko-KR" dirty="0" smtClean="0"/>
              <a:t>Pandas </a:t>
            </a:r>
            <a:r>
              <a:rPr lang="ko-KR" altLang="en-US" dirty="0" smtClean="0"/>
              <a:t>문법을 통한 </a:t>
            </a:r>
            <a:endParaRPr lang="en-US" altLang="ko-KR" dirty="0" smtClean="0"/>
          </a:p>
          <a:p>
            <a:pPr>
              <a:spcBef>
                <a:spcPts val="120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ko-KR" altLang="en-US" dirty="0" smtClean="0"/>
              <a:t>알고리즘을 활용한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 smtClean="0"/>
              <a:t>   </a:t>
            </a:r>
            <a:r>
              <a:rPr lang="ko-KR" altLang="en-US" dirty="0" smtClean="0"/>
              <a:t>데이터 전처리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3" y="1936201"/>
            <a:ext cx="6794585" cy="230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4" y="4433623"/>
            <a:ext cx="6830616" cy="129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28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368055" y="528168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구축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368055" y="989834"/>
            <a:ext cx="5656825" cy="98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8F095C-D9F5-4431-A4E4-AAFBF0741770}"/>
              </a:ext>
            </a:extLst>
          </p:cNvPr>
          <p:cNvSpPr txBox="1"/>
          <p:nvPr/>
        </p:nvSpPr>
        <p:spPr>
          <a:xfrm>
            <a:off x="368055" y="1673957"/>
            <a:ext cx="105982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모델에 따른 여러 데이터 구축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dirty="0" smtClean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vote_data.csv       :  </a:t>
            </a:r>
            <a:r>
              <a:rPr lang="en-US" altLang="ko-KR" sz="2000" dirty="0" err="1" smtClean="0"/>
              <a:t>movies_movie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genre.csv            :  </a:t>
            </a:r>
            <a:r>
              <a:rPr lang="en-US" altLang="ko-KR" sz="2000" dirty="0" err="1" smtClean="0"/>
              <a:t>movies_genre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grade.csv            :  </a:t>
            </a:r>
            <a:r>
              <a:rPr lang="en-US" altLang="ko-KR" sz="2000" dirty="0" err="1" smtClean="0"/>
              <a:t>movies_grade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movie_genre.csv   :  </a:t>
            </a:r>
            <a:r>
              <a:rPr lang="en-US" altLang="ko-KR" sz="2000" dirty="0" err="1" smtClean="0"/>
              <a:t>movies_movie_genre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movie_grade.csv   :  </a:t>
            </a:r>
            <a:r>
              <a:rPr lang="en-US" altLang="ko-KR" sz="2000" dirty="0" err="1" smtClean="0"/>
              <a:t>movies_movie_grade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00529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3. </a:t>
            </a:r>
            <a:r>
              <a:rPr lang="ko-KR" altLang="en-US" sz="7200" b="1" dirty="0" smtClean="0"/>
              <a:t>시작 페이지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42900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시작 페이지 구축 방향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43957" y="2252134"/>
            <a:ext cx="10306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사이트 전체 </a:t>
            </a:r>
            <a:r>
              <a:rPr lang="ko-KR" altLang="en-US" sz="2600" dirty="0" err="1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컨셉을</a:t>
            </a:r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 </a:t>
            </a:r>
            <a:r>
              <a:rPr lang="ko-KR" altLang="en-US" sz="2600" dirty="0" err="1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마블로</a:t>
            </a:r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 정해서 디자인이 가능한가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카드 형태를 통해 홈페이지와 회원가입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로그인</a:t>
            </a:r>
            <a:endParaRPr lang="en-US" altLang="ko-KR" sz="2600" dirty="0" smtClean="0">
              <a:latin typeface="+mj-lt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페이지로 각각 이동이 가능한가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처음 사람들이 입장할 페이지인 만큼</a:t>
            </a:r>
            <a:endParaRPr lang="en-US" altLang="ko-KR" sz="2600" dirty="0" smtClean="0">
              <a:latin typeface="+mj-lt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동적인 화면을 통해 사이트에 대한 기대감 향상</a:t>
            </a:r>
            <a:endParaRPr lang="en-US" altLang="ko-KR" sz="2600" dirty="0" smtClean="0">
              <a:latin typeface="+mj-lt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0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NavBar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019" y="1227166"/>
            <a:ext cx="746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로그인 전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9" y="1891681"/>
            <a:ext cx="11015530" cy="43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5018" y="3464740"/>
            <a:ext cx="746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로그인 후</a:t>
            </a:r>
            <a:endParaRPr lang="ko-KR" alt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8" y="3938320"/>
            <a:ext cx="11015531" cy="40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213503" y="4238713"/>
            <a:ext cx="3448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22352" y="4238713"/>
            <a:ext cx="4628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64173" y="4238713"/>
            <a:ext cx="4961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639657" y="3886195"/>
            <a:ext cx="2163442" cy="509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75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시작 페이지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35397" y="1022067"/>
            <a:ext cx="746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컨셉에</a:t>
            </a:r>
            <a:r>
              <a:rPr lang="ko-KR" altLang="en-US" b="1" dirty="0" smtClean="0"/>
              <a:t> 어울리는 동적인 화면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각각의 사이트로 이동할 카드 생성</a:t>
            </a:r>
            <a:endParaRPr lang="ko-KR" altLang="en-US" b="1" dirty="0"/>
          </a:p>
        </p:txBody>
      </p:sp>
      <p:pic>
        <p:nvPicPr>
          <p:cNvPr id="2" name="bandicam 2021-11-26 04-44-17-67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120" y="1485402"/>
            <a:ext cx="8309476" cy="46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Sign-up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4-45-52-53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9483" y="1074769"/>
            <a:ext cx="8489810" cy="47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F06F6A-3E37-40BB-A8A8-09CF388D2F6A}"/>
              </a:ext>
            </a:extLst>
          </p:cNvPr>
          <p:cNvSpPr/>
          <p:nvPr/>
        </p:nvSpPr>
        <p:spPr>
          <a:xfrm>
            <a:off x="495656" y="444381"/>
            <a:ext cx="11237720" cy="59906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E9BBA-FE2B-4704-B3DE-E1980E1678B6}"/>
              </a:ext>
            </a:extLst>
          </p:cNvPr>
          <p:cNvSpPr txBox="1"/>
          <p:nvPr/>
        </p:nvSpPr>
        <p:spPr>
          <a:xfrm>
            <a:off x="5640185" y="2901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86542" y="794759"/>
            <a:ext cx="3153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/>
              <a:t>팀명</a:t>
            </a:r>
            <a:r>
              <a:rPr lang="ko-KR" altLang="en-US" sz="3000" b="1" dirty="0" smtClean="0"/>
              <a:t>  </a:t>
            </a:r>
            <a:r>
              <a:rPr lang="en-US" altLang="ko-KR" sz="3000" b="1" dirty="0" smtClean="0"/>
              <a:t>:  Jay Park</a:t>
            </a:r>
            <a:endParaRPr lang="ko-KR" altLang="en-US" sz="3000" b="1" dirty="0"/>
          </a:p>
        </p:txBody>
      </p:sp>
      <p:pic>
        <p:nvPicPr>
          <p:cNvPr id="1026" name="Picture 2" descr="박재범 - 나무위키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30" y="1780625"/>
            <a:ext cx="2923222" cy="381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Log-in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21-11-26 04-48-14-80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1140" y="972219"/>
            <a:ext cx="8807479" cy="49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9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4. </a:t>
            </a:r>
            <a:r>
              <a:rPr lang="ko-KR" altLang="en-US" sz="7200" b="1" dirty="0" smtClean="0"/>
              <a:t>홈페이지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3832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Movies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4-50-08-26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0968" y="999858"/>
            <a:ext cx="8107824" cy="39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Movies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4-51-40-58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516" y="981075"/>
            <a:ext cx="9237375" cy="51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225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Movie - detail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4-57-29-86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431" y="991757"/>
            <a:ext cx="8826450" cy="49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5. </a:t>
            </a:r>
            <a:r>
              <a:rPr lang="ko-KR" altLang="en-US" sz="7200" b="1" dirty="0" smtClean="0"/>
              <a:t>커뮤니티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3832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Community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21-11-26 05-03-06-78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7606" y="1057987"/>
            <a:ext cx="9151190" cy="509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3169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Community - Create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21-11-26 05-03-46-91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614" y="1085539"/>
            <a:ext cx="8834996" cy="49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Community - detail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21-11-26 05-04-42-49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3979" y="1042810"/>
            <a:ext cx="8860633" cy="49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/>
              <a:t>6</a:t>
            </a:r>
            <a:r>
              <a:rPr lang="en-US" altLang="ko-KR" sz="7200" b="1" dirty="0" smtClean="0"/>
              <a:t>. </a:t>
            </a:r>
            <a:r>
              <a:rPr lang="ko-KR" altLang="en-US" sz="7200" b="1" dirty="0" smtClean="0"/>
              <a:t>추천 페이지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3832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ptop computer on glass-top table">
            <a:extLst>
              <a:ext uri="{FF2B5EF4-FFF2-40B4-BE49-F238E27FC236}">
                <a16:creationId xmlns:a16="http://schemas.microsoft.com/office/drawing/2014/main" xmlns="" id="{B5BCEDF2-4C96-4805-8464-91C1B4BE6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958A923-74CF-4922-8782-F4C523818C0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FFF096-4FAB-4458-9937-816AC5856519}"/>
              </a:ext>
            </a:extLst>
          </p:cNvPr>
          <p:cNvSpPr/>
          <p:nvPr/>
        </p:nvSpPr>
        <p:spPr>
          <a:xfrm>
            <a:off x="1066800" y="1316053"/>
            <a:ext cx="7183120" cy="4375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E2AD0CB-D145-4FF8-8231-BF5D163B47A8}"/>
              </a:ext>
            </a:extLst>
          </p:cNvPr>
          <p:cNvSpPr/>
          <p:nvPr/>
        </p:nvSpPr>
        <p:spPr>
          <a:xfrm>
            <a:off x="1807557" y="2173132"/>
            <a:ext cx="4288443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AB7DC81-9A44-44A7-B0C4-DD6C427180EE}"/>
              </a:ext>
            </a:extLst>
          </p:cNvPr>
          <p:cNvSpPr txBox="1"/>
          <p:nvPr/>
        </p:nvSpPr>
        <p:spPr>
          <a:xfrm>
            <a:off x="1774305" y="1744719"/>
            <a:ext cx="106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INDEX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9FBDA7-71BD-4289-A9F0-435B4EA840C0}"/>
              </a:ext>
            </a:extLst>
          </p:cNvPr>
          <p:cNvSpPr txBox="1"/>
          <p:nvPr/>
        </p:nvSpPr>
        <p:spPr>
          <a:xfrm>
            <a:off x="1875905" y="2387799"/>
            <a:ext cx="201048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000" dirty="0" smtClean="0"/>
              <a:t>1. </a:t>
            </a:r>
            <a:r>
              <a:rPr lang="ko-KR" altLang="en-US" sz="2000" dirty="0" smtClean="0"/>
              <a:t>개요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2. </a:t>
            </a:r>
            <a:r>
              <a:rPr lang="ko-KR" altLang="en-US" sz="2000" dirty="0" err="1" smtClean="0"/>
              <a:t>크롤링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3. </a:t>
            </a:r>
            <a:r>
              <a:rPr lang="ko-KR" altLang="en-US" sz="2000" dirty="0" smtClean="0"/>
              <a:t>시작페이지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4. </a:t>
            </a:r>
            <a:r>
              <a:rPr lang="ko-KR" altLang="en-US" sz="2000" dirty="0" smtClean="0"/>
              <a:t>홈페이지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5. </a:t>
            </a:r>
            <a:r>
              <a:rPr lang="ko-KR" altLang="en-US" sz="2000" dirty="0" smtClean="0"/>
              <a:t>커뮤니티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6. </a:t>
            </a:r>
            <a:r>
              <a:rPr lang="ko-KR" altLang="en-US" sz="2000" dirty="0" smtClean="0"/>
              <a:t>추천페이지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7. </a:t>
            </a:r>
            <a:r>
              <a:rPr lang="ko-KR" altLang="en-US" sz="2000" dirty="0" smtClean="0"/>
              <a:t>프로필페이지</a:t>
            </a:r>
          </a:p>
        </p:txBody>
      </p:sp>
    </p:spTree>
    <p:extLst>
      <p:ext uri="{BB962C8B-B14F-4D97-AF65-F5344CB8AC3E}">
        <p14:creationId xmlns:p14="http://schemas.microsoft.com/office/powerpoint/2010/main" val="29883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442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Recommend – User of Today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4262996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5-08-36-46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3280" y="1555033"/>
            <a:ext cx="7117291" cy="39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4277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Recommend </a:t>
            </a:r>
            <a:r>
              <a:rPr lang="en-US" altLang="ko-KR" sz="2400" b="1" dirty="0" smtClean="0"/>
              <a:t>– Week of Day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4092080" cy="121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5-11-06-05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5725" y="2205038"/>
            <a:ext cx="44005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3194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Recommend - Korea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bandicam 2021-11-26 05-11-32-928 (2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5725" y="2205038"/>
            <a:ext cx="44005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7. </a:t>
            </a:r>
            <a:r>
              <a:rPr lang="ko-KR" altLang="en-US" sz="7200" b="1" dirty="0" smtClean="0"/>
              <a:t>프로필 페이지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8210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135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Profile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623765"/>
            <a:ext cx="4690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선수 선택 </a:t>
            </a:r>
            <a:r>
              <a:rPr lang="en-US" altLang="ko-KR" sz="2400" b="1" smtClean="0"/>
              <a:t>– </a:t>
            </a:r>
            <a:r>
              <a:rPr lang="ko-KR" altLang="en-US" sz="2400" b="1" smtClean="0"/>
              <a:t>포지션 별 변수 선택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10173" y="1085430"/>
            <a:ext cx="5656825" cy="98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943957" y="1929360"/>
            <a:ext cx="6525160" cy="4346716"/>
            <a:chOff x="1103947" y="1107423"/>
            <a:chExt cx="5268253" cy="3325233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947" y="1107423"/>
              <a:ext cx="5124237" cy="3325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직선 연결선 14"/>
            <p:cNvCxnSpPr/>
            <p:nvPr/>
          </p:nvCxnSpPr>
          <p:spPr>
            <a:xfrm>
              <a:off x="1187624" y="3140968"/>
              <a:ext cx="5184576" cy="0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452184" y="2559102"/>
            <a:ext cx="4722883" cy="1785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ko-KR" altLang="en-US" smtClean="0"/>
              <a:t>각 포지션 별 모델링 및 변수 중요도 파악</a:t>
            </a:r>
            <a:endParaRPr lang="en-US" altLang="ko-KR" smtClean="0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endParaRPr lang="en-US" altLang="ko-KR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ko-KR" altLang="en-US" smtClean="0"/>
              <a:t>실선 까지의 변수 선택</a:t>
            </a:r>
            <a:endParaRPr lang="en-US" altLang="ko-KR" smtClean="0"/>
          </a:p>
          <a:p>
            <a:pPr>
              <a:spcBef>
                <a:spcPts val="600"/>
              </a:spcBef>
            </a:pPr>
            <a:endParaRPr lang="en-US" altLang="ko-KR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ko-KR" altLang="en-US" smtClean="0"/>
              <a:t>각 변수에 대한 지니 계수 확인</a:t>
            </a:r>
            <a:endParaRPr lang="en-US" altLang="ko-KR" smtClean="0"/>
          </a:p>
        </p:txBody>
      </p:sp>
      <p:sp>
        <p:nvSpPr>
          <p:cNvPr id="3" name="TextBox 2"/>
          <p:cNvSpPr txBox="1"/>
          <p:nvPr/>
        </p:nvSpPr>
        <p:spPr>
          <a:xfrm>
            <a:off x="943957" y="1539894"/>
            <a:ext cx="476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포지션 </a:t>
            </a:r>
            <a:r>
              <a:rPr lang="en-US" altLang="ko-KR" smtClean="0"/>
              <a:t>C</a:t>
            </a:r>
            <a:r>
              <a:rPr lang="ko-KR" altLang="en-US" smtClean="0"/>
              <a:t>의 변수 중요도 및 지니 계수 생성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0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623765"/>
            <a:ext cx="4690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선수 선택 </a:t>
            </a:r>
            <a:r>
              <a:rPr lang="en-US" altLang="ko-KR" sz="2400" b="1" smtClean="0"/>
              <a:t>– </a:t>
            </a:r>
            <a:r>
              <a:rPr lang="ko-KR" altLang="en-US" sz="2400" b="1" smtClean="0"/>
              <a:t>시각화 및 수식 결정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10173" y="1085430"/>
            <a:ext cx="5656825" cy="98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43956" y="1539894"/>
            <a:ext cx="572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포지션 </a:t>
            </a:r>
            <a:r>
              <a:rPr lang="en-US" altLang="ko-KR" smtClean="0"/>
              <a:t>C</a:t>
            </a:r>
            <a:r>
              <a:rPr lang="ko-KR" altLang="en-US" smtClean="0"/>
              <a:t>의 </a:t>
            </a:r>
            <a:r>
              <a:rPr lang="en-US" altLang="ko-KR" smtClean="0"/>
              <a:t>Radar Chart </a:t>
            </a:r>
            <a:r>
              <a:rPr lang="ko-KR" altLang="en-US" smtClean="0"/>
              <a:t>생성 및 평가 지표 수식 생성</a:t>
            </a:r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57" y="1909225"/>
            <a:ext cx="4525510" cy="4461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79" y="2218268"/>
            <a:ext cx="6668421" cy="102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34663" y="3981494"/>
            <a:ext cx="5473604" cy="1985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en-US" altLang="ko-KR" smtClean="0"/>
              <a:t>Radar Chart</a:t>
            </a:r>
            <a:r>
              <a:rPr lang="ko-KR" altLang="en-US" smtClean="0"/>
              <a:t>를 이용하여 가중치들의 부호 결정</a:t>
            </a:r>
            <a:endParaRPr lang="en-US" altLang="ko-KR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ko-KR" altLang="en-US" smtClean="0"/>
              <a:t>포지션 별로 선수들의 능력치 평가 지표가 되는 수식 결정</a:t>
            </a:r>
            <a:endParaRPr lang="en-US" altLang="ko-KR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ko-KR" altLang="en-US" smtClean="0"/>
              <a:t>수식에 필요한 수치를 대입하여 선수들의 순위 결정</a:t>
            </a:r>
            <a:endParaRPr lang="en-US" altLang="ko-KR" smtClean="0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ko-KR" altLang="en-US" smtClean="0"/>
              <a:t>외국인 용병들은 주제에 적합하지 않으므로 제거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6648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623765"/>
            <a:ext cx="4382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선수 선택 </a:t>
            </a:r>
            <a:r>
              <a:rPr lang="en-US" altLang="ko-KR" sz="2400" b="1" smtClean="0"/>
              <a:t>– </a:t>
            </a:r>
            <a:r>
              <a:rPr lang="ko-KR" altLang="en-US" sz="2400" b="1" smtClean="0"/>
              <a:t>편차 큰 선수 제외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10173" y="1085430"/>
            <a:ext cx="5656825" cy="98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666997" y="4568956"/>
            <a:ext cx="5135536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en-US" altLang="ko-KR" smtClean="0"/>
              <a:t>PCA</a:t>
            </a:r>
            <a:r>
              <a:rPr lang="ko-KR" altLang="en-US" smtClean="0"/>
              <a:t>를 이용하여 선수들의 편차 계산</a:t>
            </a:r>
            <a:endParaRPr lang="en-US" altLang="ko-KR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ko-KR" altLang="en-US" smtClean="0"/>
              <a:t>편차가 큰 선수는 경기 기록의 변동성이 큰 선수이며 위험성이 높은 선수로 판단</a:t>
            </a:r>
            <a:endParaRPr lang="en-US" altLang="ko-KR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ko-KR" altLang="en-US" smtClean="0"/>
              <a:t>그 중 성장율이 높아진 선수는 제거 대상에서 제외</a:t>
            </a:r>
            <a:endParaRPr lang="en-US" altLang="ko-KR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25" y="1529194"/>
            <a:ext cx="8067675" cy="30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5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PPT</a:t>
            </a:r>
            <a:endParaRPr lang="ko-KR" altLang="en-US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05679" y="3207733"/>
            <a:ext cx="7030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/>
              <a:t>⇒ </a:t>
            </a:r>
            <a:r>
              <a:rPr lang="ko-KR" altLang="en-US" sz="3000" smtClean="0"/>
              <a:t>옆의 공모전 </a:t>
            </a:r>
            <a:r>
              <a:rPr lang="en-US" altLang="ko-KR" sz="3000" smtClean="0"/>
              <a:t>PPT </a:t>
            </a:r>
            <a:r>
              <a:rPr lang="ko-KR" altLang="en-US" sz="3000" smtClean="0"/>
              <a:t>참고 부탁드립니다</a:t>
            </a:r>
            <a:r>
              <a:rPr lang="en-US" altLang="ko-KR" sz="3000" smtClean="0"/>
              <a:t>.</a:t>
            </a:r>
            <a:endParaRPr lang="ko-KR" altLang="en-US" sz="300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468" y="2124075"/>
            <a:ext cx="2408843" cy="354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81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051627" cy="6857999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b="1" smtClean="0"/>
              <a:t>학부연구생</a:t>
            </a:r>
            <a:endParaRPr lang="en-US" altLang="ko-KR" sz="7200" b="1" smtClean="0"/>
          </a:p>
          <a:p>
            <a:pPr algn="ctr"/>
            <a:r>
              <a:rPr lang="ko-KR" altLang="en-US" sz="7200" b="1" smtClean="0"/>
              <a:t>프로젝트 참가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85986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1. </a:t>
            </a:r>
            <a:r>
              <a:rPr lang="ko-KR" altLang="en-US" sz="7200" b="1" dirty="0" smtClean="0"/>
              <a:t>개요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4890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분석 주제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313F10F-6ACE-464E-BB55-92D1A19D75F6}"/>
              </a:ext>
            </a:extLst>
          </p:cNvPr>
          <p:cNvSpPr txBox="1"/>
          <p:nvPr/>
        </p:nvSpPr>
        <p:spPr>
          <a:xfrm>
            <a:off x="1598505" y="4773027"/>
            <a:ext cx="21563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mtClean="0"/>
              <a:t>Data set</a:t>
            </a:r>
            <a:endParaRPr lang="en-US" altLang="ko-KR" b="1" dirty="0"/>
          </a:p>
          <a:p>
            <a:pPr algn="ctr"/>
            <a:r>
              <a:rPr lang="ko-KR" altLang="en-US" sz="1600" smtClean="0"/>
              <a:t>주어진 유전자들을</a:t>
            </a:r>
            <a:endParaRPr lang="en-US" altLang="ko-KR" sz="1600" smtClean="0"/>
          </a:p>
          <a:p>
            <a:pPr algn="ctr"/>
            <a:r>
              <a:rPr lang="ko-KR" altLang="en-US" sz="1600" smtClean="0"/>
              <a:t>활용하여 </a:t>
            </a:r>
            <a:r>
              <a:rPr lang="en-US" altLang="ko-KR" sz="1600" smtClean="0"/>
              <a:t>2</a:t>
            </a:r>
            <a:r>
              <a:rPr lang="ko-KR" altLang="en-US" sz="1600" smtClean="0"/>
              <a:t>가지 분석 </a:t>
            </a:r>
            <a:endParaRPr lang="en-US" altLang="ko-KR" sz="1600" smtClean="0"/>
          </a:p>
          <a:p>
            <a:pPr algn="ctr"/>
            <a:r>
              <a:rPr lang="ko-KR" altLang="en-US" sz="1600" smtClean="0"/>
              <a:t>방법을 활용</a:t>
            </a:r>
            <a:endParaRPr lang="en-US" altLang="ko-KR" sz="1600" smtClean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DFEB983-59A2-4EA7-9790-21B45328A37B}"/>
              </a:ext>
            </a:extLst>
          </p:cNvPr>
          <p:cNvSpPr txBox="1"/>
          <p:nvPr/>
        </p:nvSpPr>
        <p:spPr>
          <a:xfrm>
            <a:off x="4872952" y="4773027"/>
            <a:ext cx="23821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mtClean="0"/>
              <a:t>Heatmap Clustering</a:t>
            </a:r>
            <a:endParaRPr lang="en-US" altLang="ko-KR" b="1" dirty="0"/>
          </a:p>
          <a:p>
            <a:pPr algn="ctr"/>
            <a:endParaRPr lang="en-US" altLang="ko-KR" sz="1600" smtClean="0"/>
          </a:p>
          <a:p>
            <a:pPr algn="ctr"/>
            <a:r>
              <a:rPr lang="en-US" altLang="ko-KR" sz="1600" smtClean="0"/>
              <a:t>LUAD</a:t>
            </a:r>
            <a:r>
              <a:rPr lang="ko-KR" altLang="en-US" sz="1600" smtClean="0"/>
              <a:t>와 </a:t>
            </a:r>
            <a:r>
              <a:rPr lang="en-US" altLang="ko-KR" sz="1600" smtClean="0"/>
              <a:t>LUSC</a:t>
            </a:r>
            <a:r>
              <a:rPr lang="ko-KR" altLang="en-US" sz="1600" smtClean="0"/>
              <a:t>에 속하는</a:t>
            </a:r>
            <a:endParaRPr lang="en-US" altLang="ko-KR" sz="1600" smtClean="0"/>
          </a:p>
          <a:p>
            <a:pPr algn="ctr"/>
            <a:r>
              <a:rPr lang="ko-KR" altLang="en-US" sz="1600" smtClean="0"/>
              <a:t>유전자들을 군집화</a:t>
            </a:r>
            <a:endParaRPr lang="en-US" altLang="ko-KR" sz="1600" smtClean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3132817-0509-415F-A726-BFCC150C3DBB}"/>
              </a:ext>
            </a:extLst>
          </p:cNvPr>
          <p:cNvSpPr txBox="1"/>
          <p:nvPr/>
        </p:nvSpPr>
        <p:spPr>
          <a:xfrm>
            <a:off x="8275060" y="4773027"/>
            <a:ext cx="2352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mtClean="0"/>
              <a:t>Survival Analysis</a:t>
            </a:r>
          </a:p>
          <a:p>
            <a:pPr algn="ctr"/>
            <a:endParaRPr lang="en-US" altLang="ko-KR" sz="1600" smtClean="0"/>
          </a:p>
          <a:p>
            <a:pPr algn="ctr"/>
            <a:r>
              <a:rPr lang="en-US" altLang="ko-KR" sz="1600" smtClean="0"/>
              <a:t>LUAD</a:t>
            </a:r>
            <a:r>
              <a:rPr lang="ko-KR" altLang="en-US" sz="1600" smtClean="0"/>
              <a:t>와 </a:t>
            </a:r>
            <a:r>
              <a:rPr lang="en-US" altLang="ko-KR" sz="1600" smtClean="0"/>
              <a:t>LUSC</a:t>
            </a:r>
            <a:r>
              <a:rPr lang="ko-KR" altLang="en-US" sz="1600" smtClean="0"/>
              <a:t>에 속하는</a:t>
            </a:r>
            <a:endParaRPr lang="en-US" altLang="ko-KR" sz="1600" smtClean="0"/>
          </a:p>
          <a:p>
            <a:pPr algn="ctr"/>
            <a:r>
              <a:rPr lang="ko-KR" altLang="en-US" sz="1600" smtClean="0"/>
              <a:t>유전자들을 확정</a:t>
            </a:r>
            <a:endParaRPr lang="en-US" altLang="ko-KR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29BD739-365B-43C0-9F48-5A600A546B3F}"/>
              </a:ext>
            </a:extLst>
          </p:cNvPr>
          <p:cNvSpPr/>
          <p:nvPr/>
        </p:nvSpPr>
        <p:spPr>
          <a:xfrm>
            <a:off x="1125423" y="2015067"/>
            <a:ext cx="9932043" cy="2523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300" b="1" smtClean="0">
                <a:solidFill>
                  <a:schemeClr val="tx1"/>
                </a:solidFill>
              </a:rPr>
              <a:t>An analysis for identifying the subtype-specific genes using TCGA lung cancer data set</a:t>
            </a:r>
            <a:endParaRPr lang="ko-KR" altLang="en-US" sz="33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3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0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Introduction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8F095C-D9F5-4431-A4E4-AAFBF0741770}"/>
              </a:ext>
            </a:extLst>
          </p:cNvPr>
          <p:cNvSpPr txBox="1"/>
          <p:nvPr/>
        </p:nvSpPr>
        <p:spPr>
          <a:xfrm>
            <a:off x="943958" y="2101248"/>
            <a:ext cx="105982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Lung Cancer</a:t>
            </a:r>
            <a:endParaRPr lang="en-US" altLang="ko-KR" sz="2000" b="1" dirty="0"/>
          </a:p>
          <a:p>
            <a:r>
              <a:rPr lang="en-US" altLang="ko-KR" sz="2000" dirty="0" smtClean="0"/>
              <a:t> NSCLC(</a:t>
            </a:r>
            <a:r>
              <a:rPr lang="ko-KR" altLang="en-US" sz="2000" dirty="0" smtClean="0"/>
              <a:t>비소세포폐암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SCLC(</a:t>
            </a:r>
            <a:r>
              <a:rPr lang="ko-KR" altLang="en-US" sz="2000" dirty="0" err="1" smtClean="0"/>
              <a:t>소세포폐암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으로 구분</a:t>
            </a:r>
            <a:endParaRPr lang="en-US" altLang="ko-KR" sz="2000" dirty="0" smtClean="0"/>
          </a:p>
          <a:p>
            <a:r>
              <a:rPr lang="en-US" altLang="ko-KR" sz="2000" dirty="0" smtClean="0"/>
              <a:t> NSCLC</a:t>
            </a:r>
            <a:r>
              <a:rPr lang="ko-KR" altLang="en-US" sz="2000" dirty="0" smtClean="0"/>
              <a:t>는 크게 </a:t>
            </a:r>
            <a:r>
              <a:rPr lang="en-US" altLang="ko-KR" sz="2000" dirty="0" smtClean="0"/>
              <a:t>LUAD(</a:t>
            </a:r>
            <a:r>
              <a:rPr lang="ko-KR" altLang="en-US" sz="2000" dirty="0" err="1" smtClean="0"/>
              <a:t>선암종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LUSC(</a:t>
            </a:r>
            <a:r>
              <a:rPr lang="ko-KR" altLang="en-US" sz="2000" dirty="0" err="1" smtClean="0"/>
              <a:t>편평세포암종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으로 구분</a:t>
            </a:r>
            <a:endParaRPr lang="en-US" altLang="ko-KR" sz="2000" dirty="0" smtClean="0"/>
          </a:p>
          <a:p>
            <a:r>
              <a:rPr lang="en-US" altLang="ko-KR" sz="2000" dirty="0" smtClean="0"/>
              <a:t> </a:t>
            </a:r>
            <a:endParaRPr lang="en-US" altLang="ko-KR" sz="2000" dirty="0"/>
          </a:p>
          <a:p>
            <a:r>
              <a:rPr lang="ko-KR" altLang="en-US" sz="2000" b="1" dirty="0" smtClean="0"/>
              <a:t>분</a:t>
            </a:r>
            <a:r>
              <a:rPr lang="ko-KR" altLang="en-US" sz="2000" b="1" dirty="0"/>
              <a:t>석</a:t>
            </a:r>
            <a:r>
              <a:rPr lang="ko-KR" altLang="en-US" sz="2000" b="1" dirty="0" smtClean="0"/>
              <a:t>의도</a:t>
            </a:r>
            <a:endParaRPr lang="en-US" altLang="ko-KR" sz="2000" b="1" dirty="0"/>
          </a:p>
          <a:p>
            <a:r>
              <a:rPr lang="en-US" altLang="ko-KR" sz="2000" dirty="0"/>
              <a:t> LUAD</a:t>
            </a:r>
            <a:r>
              <a:rPr lang="ko-KR" altLang="en-US" sz="2000" dirty="0"/>
              <a:t>와 </a:t>
            </a:r>
            <a:r>
              <a:rPr lang="en-US" altLang="ko-KR" sz="2000" dirty="0"/>
              <a:t>LUSC</a:t>
            </a:r>
            <a:r>
              <a:rPr lang="ko-KR" altLang="en-US" sz="2000" dirty="0"/>
              <a:t>에 어떤 유전자가 영향을 주는지 파악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 smtClean="0"/>
              <a:t>Data Set</a:t>
            </a:r>
            <a:endParaRPr lang="en-US" altLang="ko-KR" sz="2000" b="1" dirty="0"/>
          </a:p>
          <a:p>
            <a:r>
              <a:rPr lang="en-US" altLang="ko-KR" sz="2000" b="1" dirty="0"/>
              <a:t> </a:t>
            </a:r>
            <a:r>
              <a:rPr lang="ko-KR" altLang="en-US" sz="2000" dirty="0" smtClean="0"/>
              <a:t>수많은 유전자들 중 </a:t>
            </a:r>
            <a:r>
              <a:rPr lang="en-US" altLang="ko-KR" sz="2000" dirty="0" smtClean="0"/>
              <a:t>15</a:t>
            </a:r>
            <a:r>
              <a:rPr lang="ko-KR" altLang="en-US" sz="2000" dirty="0" smtClean="0"/>
              <a:t>개의 유전자를 활용한 데이터를 활용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342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311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Heatmap Clustering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29BD739-365B-43C0-9F48-5A600A546B3F}"/>
              </a:ext>
            </a:extLst>
          </p:cNvPr>
          <p:cNvSpPr/>
          <p:nvPr/>
        </p:nvSpPr>
        <p:spPr>
          <a:xfrm>
            <a:off x="749504" y="1659710"/>
            <a:ext cx="4218768" cy="4222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8F095C-D9F5-4431-A4E4-AAFBF0741770}"/>
              </a:ext>
            </a:extLst>
          </p:cNvPr>
          <p:cNvSpPr txBox="1"/>
          <p:nvPr/>
        </p:nvSpPr>
        <p:spPr>
          <a:xfrm>
            <a:off x="5220304" y="2185926"/>
            <a:ext cx="58471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/>
              <a:t>Groups</a:t>
            </a:r>
            <a:endParaRPr lang="en-US" altLang="ko-KR" sz="2000" b="1"/>
          </a:p>
          <a:p>
            <a:r>
              <a:rPr lang="en-US" altLang="ko-KR" sz="2000" smtClean="0"/>
              <a:t> - Group 1 : ARSE</a:t>
            </a:r>
            <a:r>
              <a:rPr lang="ko-KR" altLang="en-US" sz="2000" smtClean="0"/>
              <a:t>부터 아래로 </a:t>
            </a:r>
            <a:r>
              <a:rPr lang="en-US" altLang="ko-KR" sz="2000" smtClean="0"/>
              <a:t>6</a:t>
            </a:r>
            <a:r>
              <a:rPr lang="ko-KR" altLang="en-US" sz="2000" smtClean="0"/>
              <a:t>개의 유전자 그룹</a:t>
            </a:r>
            <a:endParaRPr lang="en-US" altLang="ko-KR" sz="2000"/>
          </a:p>
          <a:p>
            <a:r>
              <a:rPr lang="en-US" altLang="ko-KR" sz="2000" smtClean="0"/>
              <a:t> - Group 2 : Group1</a:t>
            </a:r>
            <a:r>
              <a:rPr lang="ko-KR" altLang="en-US" sz="2000" smtClean="0"/>
              <a:t>을 제외한 </a:t>
            </a:r>
            <a:r>
              <a:rPr lang="en-US" altLang="ko-KR" sz="2000" smtClean="0"/>
              <a:t>9</a:t>
            </a:r>
            <a:r>
              <a:rPr lang="ko-KR" altLang="en-US" sz="2000" smtClean="0"/>
              <a:t>개의 유전자 그룹</a:t>
            </a:r>
            <a:endParaRPr lang="en-US" altLang="ko-KR" sz="2000"/>
          </a:p>
          <a:p>
            <a:endParaRPr lang="en-US" altLang="ko-KR" sz="2000" b="1" smtClean="0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 smtClean="0"/>
              <a:t>ITGA6, ANXA8, CSTA</a:t>
            </a:r>
            <a:endParaRPr lang="en-US" altLang="ko-KR" sz="2000" b="1" dirty="0"/>
          </a:p>
          <a:p>
            <a:r>
              <a:rPr lang="en-US" altLang="ko-KR" sz="2000"/>
              <a:t> </a:t>
            </a:r>
            <a:r>
              <a:rPr lang="en-US" altLang="ko-KR" sz="2000" smtClean="0"/>
              <a:t>- </a:t>
            </a:r>
            <a:r>
              <a:rPr lang="ko-KR" altLang="en-US" sz="2000" smtClean="0"/>
              <a:t>전형적으로 </a:t>
            </a:r>
            <a:r>
              <a:rPr lang="en-US" altLang="ko-KR" sz="2000" smtClean="0"/>
              <a:t>LUAD</a:t>
            </a:r>
            <a:r>
              <a:rPr lang="ko-KR" altLang="en-US" sz="2000" smtClean="0"/>
              <a:t>와 </a:t>
            </a:r>
            <a:r>
              <a:rPr lang="en-US" altLang="ko-KR" sz="2000" smtClean="0"/>
              <a:t>LUSC</a:t>
            </a:r>
            <a:r>
              <a:rPr lang="ko-KR" altLang="en-US" sz="2000" smtClean="0"/>
              <a:t>로 나뉘어진다</a:t>
            </a:r>
            <a:r>
              <a:rPr lang="en-US" altLang="ko-KR" sz="2000" smtClean="0"/>
              <a:t>.</a:t>
            </a:r>
            <a:endParaRPr lang="en-US" altLang="ko-KR" sz="2000" dirty="0"/>
          </a:p>
          <a:p>
            <a:r>
              <a:rPr lang="en-US" altLang="ko-KR" sz="2000" smtClean="0"/>
              <a:t> - Survival Analysis</a:t>
            </a:r>
            <a:r>
              <a:rPr lang="ko-KR" altLang="en-US" sz="2000" smtClean="0"/>
              <a:t>를 통해 정확한 결과 확인</a:t>
            </a:r>
            <a:r>
              <a:rPr lang="en-US" altLang="ko-KR" sz="2000" smtClean="0"/>
              <a:t>.</a:t>
            </a:r>
            <a:endParaRPr lang="en-US" altLang="ko-KR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04" y="1913467"/>
            <a:ext cx="4219575" cy="3969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16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64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Survival Analysis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29BD739-365B-43C0-9F48-5A600A546B3F}"/>
              </a:ext>
            </a:extLst>
          </p:cNvPr>
          <p:cNvSpPr/>
          <p:nvPr/>
        </p:nvSpPr>
        <p:spPr>
          <a:xfrm>
            <a:off x="749504" y="1659710"/>
            <a:ext cx="4218768" cy="4222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8F095C-D9F5-4431-A4E4-AAFBF0741770}"/>
              </a:ext>
            </a:extLst>
          </p:cNvPr>
          <p:cNvSpPr txBox="1"/>
          <p:nvPr/>
        </p:nvSpPr>
        <p:spPr>
          <a:xfrm>
            <a:off x="5050975" y="1386670"/>
            <a:ext cx="71256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변수</a:t>
            </a:r>
            <a:endParaRPr lang="en-US" altLang="ko-KR" sz="2000" b="1"/>
          </a:p>
          <a:p>
            <a:r>
              <a:rPr lang="en-US" altLang="ko-KR" sz="2000"/>
              <a:t> - time : </a:t>
            </a:r>
            <a:r>
              <a:rPr lang="ko-KR" altLang="en-US" sz="2000"/>
              <a:t>생존기간 또는 검열기간</a:t>
            </a:r>
            <a:endParaRPr lang="en-US" altLang="ko-KR" sz="2000"/>
          </a:p>
          <a:p>
            <a:r>
              <a:rPr lang="en-US" altLang="ko-KR" sz="2000"/>
              <a:t> - status </a:t>
            </a:r>
          </a:p>
          <a:p>
            <a:r>
              <a:rPr lang="en-US" altLang="ko-KR" sz="2000"/>
              <a:t>     0 : </a:t>
            </a:r>
            <a:r>
              <a:rPr lang="ko-KR" altLang="en-US" sz="2000"/>
              <a:t>개인이 검열된 경우</a:t>
            </a:r>
            <a:endParaRPr lang="en-US" altLang="ko-KR" sz="2000"/>
          </a:p>
          <a:p>
            <a:r>
              <a:rPr lang="en-US" altLang="ko-KR" sz="2000"/>
              <a:t>     1 : </a:t>
            </a:r>
            <a:r>
              <a:rPr lang="ko-KR" altLang="en-US" sz="2000"/>
              <a:t>그 외인 경우</a:t>
            </a:r>
            <a:endParaRPr lang="en-US" altLang="ko-KR" sz="2000"/>
          </a:p>
          <a:p>
            <a:r>
              <a:rPr lang="en-US" altLang="ko-KR" sz="2000"/>
              <a:t> - x : Maintained </a:t>
            </a:r>
            <a:r>
              <a:rPr lang="ko-KR" altLang="en-US" sz="2000"/>
              <a:t>인지</a:t>
            </a:r>
            <a:r>
              <a:rPr lang="en-US" altLang="ko-KR" sz="2000"/>
              <a:t> Nonmaintained </a:t>
            </a:r>
            <a:r>
              <a:rPr lang="ko-KR" altLang="en-US" sz="2000"/>
              <a:t>인지의 </a:t>
            </a:r>
            <a:r>
              <a:rPr lang="ko-KR" altLang="en-US" sz="2000" smtClean="0"/>
              <a:t>여부</a:t>
            </a:r>
            <a:endParaRPr lang="en-US" altLang="ko-KR" sz="2000" b="1" smtClean="0"/>
          </a:p>
          <a:p>
            <a:endParaRPr lang="en-US" altLang="ko-KR" sz="2000" b="1"/>
          </a:p>
          <a:p>
            <a:r>
              <a:rPr lang="ko-KR" altLang="en-US" sz="2000" b="1" smtClean="0"/>
              <a:t>가설 검정</a:t>
            </a:r>
            <a:endParaRPr lang="en-US" altLang="ko-KR" sz="2000" b="1" dirty="0"/>
          </a:p>
          <a:p>
            <a:r>
              <a:rPr lang="en-US" altLang="ko-KR" sz="2000" smtClean="0"/>
              <a:t>H</a:t>
            </a:r>
            <a:r>
              <a:rPr lang="en-US" altLang="ko-KR" sz="2000" baseline="-25000" smtClean="0"/>
              <a:t>0</a:t>
            </a:r>
            <a:r>
              <a:rPr lang="en-US" altLang="ko-KR" sz="2000" smtClean="0"/>
              <a:t> : Maintained</a:t>
            </a:r>
            <a:r>
              <a:rPr lang="ko-KR" altLang="en-US" sz="2000" smtClean="0"/>
              <a:t>과</a:t>
            </a:r>
            <a:r>
              <a:rPr lang="en-US" altLang="ko-KR" sz="2000"/>
              <a:t> </a:t>
            </a:r>
            <a:r>
              <a:rPr lang="en-US" altLang="ko-KR" sz="2000" smtClean="0"/>
              <a:t>Nonmaintained</a:t>
            </a:r>
            <a:r>
              <a:rPr lang="ko-KR" altLang="en-US" sz="2000" smtClean="0"/>
              <a:t>의 사람들 간 차이가 없다</a:t>
            </a:r>
            <a:r>
              <a:rPr lang="en-US" altLang="ko-KR" sz="2000" smtClean="0"/>
              <a:t>.</a:t>
            </a:r>
          </a:p>
          <a:p>
            <a:r>
              <a:rPr lang="en-US" altLang="ko-KR" sz="2000" smtClean="0"/>
              <a:t>H</a:t>
            </a:r>
            <a:r>
              <a:rPr lang="en-US" altLang="ko-KR" sz="2000" baseline="-25000" smtClean="0"/>
              <a:t>1</a:t>
            </a:r>
            <a:r>
              <a:rPr lang="en-US" altLang="ko-KR" sz="2000" smtClean="0"/>
              <a:t> </a:t>
            </a:r>
            <a:r>
              <a:rPr lang="en-US" altLang="ko-KR" sz="2000"/>
              <a:t>: Maintained</a:t>
            </a:r>
            <a:r>
              <a:rPr lang="ko-KR" altLang="en-US" sz="2000"/>
              <a:t>과</a:t>
            </a:r>
            <a:r>
              <a:rPr lang="en-US" altLang="ko-KR" sz="2000"/>
              <a:t> Nonmaintained</a:t>
            </a:r>
            <a:r>
              <a:rPr lang="ko-KR" altLang="en-US" sz="2000"/>
              <a:t>의 사람들 간 차이가 </a:t>
            </a:r>
            <a:r>
              <a:rPr lang="ko-KR" altLang="en-US" sz="2000" smtClean="0"/>
              <a:t>있다</a:t>
            </a:r>
            <a:r>
              <a:rPr lang="en-US" altLang="ko-KR" sz="2000" smtClean="0"/>
              <a:t>.</a:t>
            </a:r>
            <a:endParaRPr lang="en-US" altLang="ko-KR" sz="2000"/>
          </a:p>
          <a:p>
            <a:endParaRPr lang="en-US" altLang="ko-KR" sz="2000" dirty="0"/>
          </a:p>
          <a:p>
            <a:r>
              <a:rPr lang="en-US" altLang="ko-KR" sz="2000" b="1" smtClean="0"/>
              <a:t>Log-rank Test</a:t>
            </a:r>
            <a:endParaRPr lang="en-US" altLang="ko-KR" sz="2000" b="1" dirty="0"/>
          </a:p>
          <a:p>
            <a:r>
              <a:rPr lang="en-US" altLang="ko-KR" sz="2000" smtClean="0"/>
              <a:t>- </a:t>
            </a:r>
            <a:r>
              <a:rPr lang="ko-KR" altLang="en-US" sz="2000" smtClean="0"/>
              <a:t>두 집단의 생존률을 비교하는 비모수적 가설 검정법</a:t>
            </a:r>
            <a:r>
              <a:rPr lang="en-US" altLang="ko-KR" sz="2000" smtClean="0"/>
              <a:t>.</a:t>
            </a:r>
          </a:p>
          <a:p>
            <a:r>
              <a:rPr lang="en-US" altLang="ko-KR" sz="2000" smtClean="0"/>
              <a:t>- </a:t>
            </a:r>
            <a:r>
              <a:rPr lang="ko-KR" altLang="en-US" sz="2000" smtClean="0"/>
              <a:t>집단별 각 구간의 사망 기대빈도를 활용하여 생존률 비교</a:t>
            </a:r>
            <a:r>
              <a:rPr lang="en-US" altLang="ko-KR" sz="2000" smtClean="0"/>
              <a:t>.</a:t>
            </a:r>
          </a:p>
          <a:p>
            <a:endParaRPr lang="en-US" altLang="ko-K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04" y="1879600"/>
            <a:ext cx="4218768" cy="4009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0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5569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Example of Survival Analysis : ITGA6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5478226" cy="816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37496" y="1591733"/>
            <a:ext cx="88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LUAD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87953" y="1591733"/>
            <a:ext cx="88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1"/>
                </a:solidFill>
              </a:rPr>
              <a:t>LUSC</a:t>
            </a:r>
            <a:endParaRPr lang="ko-KR" altLang="en-US" b="1">
              <a:solidFill>
                <a:schemeClr val="accent1"/>
              </a:solidFill>
            </a:endParaRPr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0" y="2208197"/>
            <a:ext cx="395134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69" y="2208197"/>
            <a:ext cx="3768902" cy="360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08F095C-D9F5-4431-A4E4-AAFBF0741770}"/>
              </a:ext>
            </a:extLst>
          </p:cNvPr>
          <p:cNvSpPr txBox="1"/>
          <p:nvPr/>
        </p:nvSpPr>
        <p:spPr>
          <a:xfrm>
            <a:off x="8258212" y="2208196"/>
            <a:ext cx="39337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mtClean="0"/>
              <a:t>LUAD</a:t>
            </a:r>
            <a:r>
              <a:rPr lang="ko-KR" altLang="en-US" sz="1700" smtClean="0"/>
              <a:t>에서 </a:t>
            </a:r>
            <a:r>
              <a:rPr lang="en-US" altLang="ko-KR" sz="1700" smtClean="0"/>
              <a:t>Log-rank p-value</a:t>
            </a:r>
            <a:r>
              <a:rPr lang="ko-KR" altLang="en-US" sz="1700" smtClean="0"/>
              <a:t>값이 매우 적기 때문에 귀무가설을 기각함을 알 수 있습니다</a:t>
            </a:r>
            <a:r>
              <a:rPr lang="en-US" altLang="ko-KR" sz="1700" smtClean="0"/>
              <a:t>.</a:t>
            </a:r>
          </a:p>
          <a:p>
            <a:r>
              <a:rPr lang="ko-KR" altLang="en-US" sz="1700" smtClean="0"/>
              <a:t>하지만</a:t>
            </a:r>
            <a:r>
              <a:rPr lang="en-US" altLang="ko-KR" sz="1700" smtClean="0"/>
              <a:t>, LUSC</a:t>
            </a:r>
            <a:r>
              <a:rPr lang="ko-KR" altLang="en-US" sz="1700" smtClean="0"/>
              <a:t>에서는 </a:t>
            </a:r>
            <a:r>
              <a:rPr lang="en-US" altLang="ko-KR" sz="1700" smtClean="0"/>
              <a:t>Log-rank p-value</a:t>
            </a:r>
            <a:r>
              <a:rPr lang="ko-KR" altLang="en-US" sz="1700" smtClean="0"/>
              <a:t>값이 매우 크기 때문에 귀무가설을 기각하지 못함을 알 수 있습니다</a:t>
            </a:r>
            <a:r>
              <a:rPr lang="en-US" altLang="ko-KR" sz="1700" smtClean="0"/>
              <a:t>.</a:t>
            </a:r>
          </a:p>
          <a:p>
            <a:endParaRPr lang="en-US" altLang="ko-KR" sz="1700"/>
          </a:p>
          <a:p>
            <a:r>
              <a:rPr lang="ko-KR" altLang="en-US" sz="1700" smtClean="0"/>
              <a:t>즉</a:t>
            </a:r>
            <a:r>
              <a:rPr lang="en-US" altLang="ko-KR" sz="1700" smtClean="0"/>
              <a:t>, LUAD</a:t>
            </a:r>
            <a:r>
              <a:rPr lang="ko-KR" altLang="en-US" sz="1700" smtClean="0"/>
              <a:t>에서는 </a:t>
            </a:r>
            <a:r>
              <a:rPr lang="en-US" altLang="ko-KR" sz="1700" smtClean="0"/>
              <a:t>high expression</a:t>
            </a:r>
            <a:r>
              <a:rPr lang="ko-KR" altLang="en-US" sz="1700" smtClean="0"/>
              <a:t>과 </a:t>
            </a:r>
            <a:r>
              <a:rPr lang="en-US" altLang="ko-KR" sz="1700" smtClean="0"/>
              <a:t>low expression</a:t>
            </a:r>
            <a:r>
              <a:rPr lang="ko-KR" altLang="en-US" sz="1700" smtClean="0"/>
              <a:t>간의 차이가 존재한다</a:t>
            </a:r>
            <a:r>
              <a:rPr lang="en-US" altLang="ko-KR" sz="1700" smtClean="0"/>
              <a:t>.</a:t>
            </a:r>
          </a:p>
          <a:p>
            <a:endParaRPr lang="en-US" altLang="ko-KR" sz="1700"/>
          </a:p>
          <a:p>
            <a:r>
              <a:rPr lang="ko-KR" altLang="en-US" sz="1700" smtClean="0"/>
              <a:t>그림상으로도 위의 결과를 확인할 수 있다</a:t>
            </a:r>
            <a:r>
              <a:rPr lang="en-US" altLang="ko-KR" sz="17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8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포스터</a:t>
            </a:r>
            <a:endParaRPr lang="ko-KR" altLang="en-US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05679" y="3207733"/>
            <a:ext cx="7030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/>
              <a:t>⇒ </a:t>
            </a:r>
            <a:r>
              <a:rPr lang="ko-KR" altLang="en-US" sz="3000" smtClean="0"/>
              <a:t>옆의 포스터 </a:t>
            </a:r>
            <a:r>
              <a:rPr lang="en-US" altLang="ko-KR" sz="3000" smtClean="0"/>
              <a:t>PPT </a:t>
            </a:r>
            <a:r>
              <a:rPr lang="ko-KR" altLang="en-US" sz="3000" smtClean="0"/>
              <a:t>확인 부탁드립니다</a:t>
            </a:r>
            <a:r>
              <a:rPr lang="en-US" altLang="ko-KR" sz="3000" smtClean="0"/>
              <a:t>.</a:t>
            </a:r>
            <a:endParaRPr lang="ko-KR" altLang="en-US" sz="30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47" y="2419774"/>
            <a:ext cx="2019376" cy="305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9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F06F6A-3E37-40BB-A8A8-09CF388D2F6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b="1" dirty="0"/>
          </a:p>
          <a:p>
            <a:pPr algn="ctr"/>
            <a:endParaRPr lang="en-US" altLang="ko-KR" sz="4000" b="1" dirty="0"/>
          </a:p>
          <a:p>
            <a:pPr algn="ctr"/>
            <a:r>
              <a:rPr lang="ko-KR" altLang="en-US" sz="4000" b="1" smtClean="0"/>
              <a:t>감사합니다</a:t>
            </a:r>
            <a:r>
              <a:rPr lang="en-US" altLang="ko-KR" sz="4000" b="1" smtClean="0"/>
              <a:t>.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E9BBA-FE2B-4704-B3DE-E1980E1678B6}"/>
              </a:ext>
            </a:extLst>
          </p:cNvPr>
          <p:cNvSpPr txBox="1"/>
          <p:nvPr/>
        </p:nvSpPr>
        <p:spPr>
          <a:xfrm>
            <a:off x="5640185" y="2901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D579B9C-257C-45A5-994E-34F048B0E653}"/>
              </a:ext>
            </a:extLst>
          </p:cNvPr>
          <p:cNvSpPr/>
          <p:nvPr/>
        </p:nvSpPr>
        <p:spPr>
          <a:xfrm>
            <a:off x="7439891" y="3429000"/>
            <a:ext cx="3325091" cy="78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2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1.1 </a:t>
            </a:r>
            <a:r>
              <a:rPr lang="ko-KR" altLang="en-US" sz="2400" b="1" dirty="0" smtClean="0"/>
              <a:t>팀원 설명</a:t>
            </a:r>
            <a:r>
              <a:rPr lang="en-US" altLang="ko-KR" sz="2400" b="1" dirty="0" smtClean="0"/>
              <a:t> 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0C991A9-D260-4825-B130-30C36B7C1F35}"/>
              </a:ext>
            </a:extLst>
          </p:cNvPr>
          <p:cNvSpPr txBox="1"/>
          <p:nvPr/>
        </p:nvSpPr>
        <p:spPr>
          <a:xfrm>
            <a:off x="1096357" y="1801993"/>
            <a:ext cx="2944396" cy="417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팀장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박동준</a:t>
            </a:r>
            <a:endParaRPr lang="en-US" altLang="ko-KR" sz="2000" b="1" dirty="0" smtClean="0"/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err="1" smtClean="0"/>
              <a:t>Vue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클라이언트 구현</a:t>
            </a:r>
            <a:endParaRPr lang="en-US" altLang="ko-KR" sz="2000" dirty="0" smtClean="0"/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err="1" smtClean="0"/>
              <a:t>Css</a:t>
            </a:r>
            <a:r>
              <a:rPr lang="en-US" altLang="ko-KR" sz="2000" dirty="0" smtClean="0"/>
              <a:t>-modeling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smtClean="0"/>
              <a:t>Web-design</a:t>
            </a:r>
          </a:p>
          <a:p>
            <a:pPr>
              <a:spcBef>
                <a:spcPts val="600"/>
              </a:spcBef>
            </a:pPr>
            <a:endParaRPr lang="en-US" altLang="ko-KR" sz="2000" dirty="0" smtClean="0"/>
          </a:p>
          <a:p>
            <a:pPr>
              <a:spcBef>
                <a:spcPts val="600"/>
              </a:spcBef>
            </a:pPr>
            <a:endParaRPr lang="en-US" altLang="ko-KR" sz="2000" dirty="0" smtClean="0"/>
          </a:p>
          <a:p>
            <a:r>
              <a:rPr lang="ko-KR" altLang="en-US" sz="2000" b="1" dirty="0" smtClean="0"/>
              <a:t>팀원 </a:t>
            </a:r>
            <a:r>
              <a:rPr lang="en-US" altLang="ko-KR" sz="2000" b="1" dirty="0"/>
              <a:t>: </a:t>
            </a:r>
            <a:r>
              <a:rPr lang="ko-KR" altLang="en-US" sz="2000" b="1" dirty="0" smtClean="0"/>
              <a:t>정재호</a:t>
            </a:r>
            <a:endParaRPr lang="en-US" altLang="ko-KR" sz="2000" dirty="0"/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smtClean="0"/>
              <a:t>Django </a:t>
            </a:r>
            <a:r>
              <a:rPr lang="ko-KR" altLang="en-US" sz="2000" dirty="0" smtClean="0"/>
              <a:t>서버 구현</a:t>
            </a:r>
            <a:endParaRPr lang="en-US" altLang="ko-KR" sz="2000" dirty="0" smtClean="0"/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smtClean="0"/>
              <a:t>Web-crawling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err="1" smtClean="0"/>
              <a:t>Css</a:t>
            </a:r>
            <a:r>
              <a:rPr lang="en-US" altLang="ko-KR" sz="2000" dirty="0" smtClean="0"/>
              <a:t>-modeling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smtClean="0"/>
              <a:t>Web-design</a:t>
            </a:r>
            <a:endParaRPr lang="en-US" altLang="ko-KR" sz="2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13E13661-847B-459A-A2AF-4EF263D7F20D}"/>
              </a:ext>
            </a:extLst>
          </p:cNvPr>
          <p:cNvSpPr/>
          <p:nvPr/>
        </p:nvSpPr>
        <p:spPr>
          <a:xfrm>
            <a:off x="8407060" y="562358"/>
            <a:ext cx="2308365" cy="235026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3E13661-847B-459A-A2AF-4EF263D7F20D}"/>
              </a:ext>
            </a:extLst>
          </p:cNvPr>
          <p:cNvSpPr/>
          <p:nvPr/>
        </p:nvSpPr>
        <p:spPr>
          <a:xfrm>
            <a:off x="8407060" y="3622101"/>
            <a:ext cx="2308365" cy="235026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0672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1.2 </a:t>
            </a:r>
            <a:r>
              <a:rPr lang="ko-KR" altLang="en-US" sz="2400" b="1" dirty="0" smtClean="0"/>
              <a:t>목표 서비스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335280" y="1727200"/>
            <a:ext cx="5679440" cy="1938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1C65C08-DAB4-48BD-BF71-E020151589F3}"/>
              </a:ext>
            </a:extLst>
          </p:cNvPr>
          <p:cNvSpPr/>
          <p:nvPr/>
        </p:nvSpPr>
        <p:spPr>
          <a:xfrm>
            <a:off x="6647297" y="2605823"/>
            <a:ext cx="5068985" cy="1687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C5090FF-92A9-41D9-A1B3-DD09F5B76A64}"/>
              </a:ext>
            </a:extLst>
          </p:cNvPr>
          <p:cNvSpPr/>
          <p:nvPr/>
        </p:nvSpPr>
        <p:spPr>
          <a:xfrm>
            <a:off x="335280" y="3931065"/>
            <a:ext cx="5679440" cy="2369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7D79197-218D-40F5-9A45-3A392F73F871}"/>
              </a:ext>
            </a:extLst>
          </p:cNvPr>
          <p:cNvSpPr/>
          <p:nvPr/>
        </p:nvSpPr>
        <p:spPr>
          <a:xfrm>
            <a:off x="6647298" y="4612644"/>
            <a:ext cx="5068985" cy="1687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2B2CD12-1684-4AE7-A312-0BB62BAE008D}"/>
              </a:ext>
            </a:extLst>
          </p:cNvPr>
          <p:cNvSpPr/>
          <p:nvPr/>
        </p:nvSpPr>
        <p:spPr>
          <a:xfrm>
            <a:off x="217054" y="1608513"/>
            <a:ext cx="2834355" cy="5555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시작 페이지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D405BE0-417C-4ADD-81C2-86CB83228759}"/>
              </a:ext>
            </a:extLst>
          </p:cNvPr>
          <p:cNvSpPr/>
          <p:nvPr/>
        </p:nvSpPr>
        <p:spPr>
          <a:xfrm>
            <a:off x="6549446" y="2397280"/>
            <a:ext cx="2529705" cy="42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3. </a:t>
            </a:r>
            <a:r>
              <a:rPr lang="ko-KR" altLang="en-US" sz="1600" b="1" dirty="0">
                <a:solidFill>
                  <a:schemeClr val="tx1"/>
                </a:solidFill>
              </a:rPr>
              <a:t>영화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추천 </a:t>
            </a:r>
            <a:r>
              <a:rPr lang="ko-KR" altLang="en-US" sz="1600" b="1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DB00211-1E93-4BAE-9A8F-61108DAE179E}"/>
              </a:ext>
            </a:extLst>
          </p:cNvPr>
          <p:cNvSpPr/>
          <p:nvPr/>
        </p:nvSpPr>
        <p:spPr>
          <a:xfrm>
            <a:off x="217054" y="3783867"/>
            <a:ext cx="2834355" cy="5555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영화 조</a:t>
            </a:r>
            <a:r>
              <a:rPr lang="ko-KR" altLang="en-US" sz="1600" b="1" dirty="0">
                <a:solidFill>
                  <a:schemeClr val="tx1"/>
                </a:solidFill>
              </a:rPr>
              <a:t>회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서비스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B8D73985-4AC2-49AA-8F1D-D7D3988EA9A3}"/>
              </a:ext>
            </a:extLst>
          </p:cNvPr>
          <p:cNvSpPr/>
          <p:nvPr/>
        </p:nvSpPr>
        <p:spPr>
          <a:xfrm>
            <a:off x="6527208" y="4399044"/>
            <a:ext cx="2529705" cy="42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4.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개인 프로필 페이지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C389A3D-87CA-413A-A782-4566A78701DA}"/>
              </a:ext>
            </a:extLst>
          </p:cNvPr>
          <p:cNvSpPr txBox="1"/>
          <p:nvPr/>
        </p:nvSpPr>
        <p:spPr>
          <a:xfrm>
            <a:off x="461909" y="2426106"/>
            <a:ext cx="4528833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300" dirty="0" smtClean="0"/>
              <a:t>1. </a:t>
            </a:r>
            <a:r>
              <a:rPr lang="ko-KR" altLang="en-US" sz="1300" dirty="0" smtClean="0"/>
              <a:t>동적 화면 생성</a:t>
            </a:r>
            <a:endParaRPr lang="en-US" altLang="ko-KR" sz="1300" dirty="0" smtClean="0"/>
          </a:p>
          <a:p>
            <a:pPr>
              <a:spcBef>
                <a:spcPts val="500"/>
              </a:spcBef>
            </a:pPr>
            <a:r>
              <a:rPr lang="en-US" altLang="ko-KR" sz="1300" dirty="0" smtClean="0"/>
              <a:t>2. JWT</a:t>
            </a:r>
            <a:r>
              <a:rPr lang="ko-KR" altLang="en-US" sz="1300" dirty="0" smtClean="0"/>
              <a:t>를 사용한 회원가입 </a:t>
            </a:r>
            <a:r>
              <a:rPr lang="en-US" altLang="ko-KR" sz="1300" dirty="0" smtClean="0"/>
              <a:t>/ </a:t>
            </a:r>
            <a:r>
              <a:rPr lang="ko-KR" altLang="en-US" sz="1300" dirty="0" smtClean="0"/>
              <a:t>로그인</a:t>
            </a:r>
            <a:endParaRPr lang="en-US" altLang="ko-KR" sz="1300" dirty="0" smtClean="0"/>
          </a:p>
          <a:p>
            <a:pPr>
              <a:spcBef>
                <a:spcPts val="500"/>
              </a:spcBef>
            </a:pPr>
            <a:r>
              <a:rPr lang="en-US" altLang="ko-KR" sz="1300" dirty="0" smtClean="0"/>
              <a:t>3. </a:t>
            </a:r>
            <a:r>
              <a:rPr lang="ko-KR" altLang="en-US" sz="1300" dirty="0" smtClean="0"/>
              <a:t>로그인 정보에 따른 </a:t>
            </a:r>
            <a:r>
              <a:rPr lang="en-US" altLang="ko-KR" sz="1300" dirty="0" err="1" smtClean="0"/>
              <a:t>Navbar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표시 변경</a:t>
            </a:r>
            <a:endParaRPr lang="ko-KR" alt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C85425A-2A4C-4895-BFB1-2DF4B27583C3}"/>
              </a:ext>
            </a:extLst>
          </p:cNvPr>
          <p:cNvSpPr txBox="1"/>
          <p:nvPr/>
        </p:nvSpPr>
        <p:spPr>
          <a:xfrm>
            <a:off x="6730830" y="3038294"/>
            <a:ext cx="5226659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dirty="0"/>
              <a:t>1. </a:t>
            </a:r>
            <a:r>
              <a:rPr lang="ko-KR" altLang="en-US" sz="1200" dirty="0"/>
              <a:t>오늘의 유저의 추천 영화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2. </a:t>
            </a:r>
            <a:r>
              <a:rPr lang="ko-KR" altLang="en-US" sz="1200" dirty="0" err="1"/>
              <a:t>요일별</a:t>
            </a:r>
            <a:r>
              <a:rPr lang="ko-KR" altLang="en-US" sz="1200" dirty="0"/>
              <a:t> 장르 추천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3. </a:t>
            </a:r>
            <a:r>
              <a:rPr lang="ko-KR" altLang="en-US" sz="1200" dirty="0"/>
              <a:t>국가별 영화 추천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4. </a:t>
            </a:r>
            <a:r>
              <a:rPr lang="ko-KR" altLang="en-US" sz="1200" dirty="0"/>
              <a:t>게임을 통한 영화 전문가 선택 및 전문가의 추천 영화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3B1C330-F234-4A7B-9E96-B0FACD793BF3}"/>
              </a:ext>
            </a:extLst>
          </p:cNvPr>
          <p:cNvSpPr txBox="1"/>
          <p:nvPr/>
        </p:nvSpPr>
        <p:spPr>
          <a:xfrm>
            <a:off x="461910" y="4406315"/>
            <a:ext cx="345479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300" dirty="0"/>
              <a:t>1. </a:t>
            </a:r>
            <a:r>
              <a:rPr lang="ko-KR" altLang="en-US" sz="1300" dirty="0"/>
              <a:t>최신 영화 조회</a:t>
            </a:r>
            <a:endParaRPr lang="en-US" altLang="ko-KR" sz="1300" dirty="0"/>
          </a:p>
          <a:p>
            <a:pPr>
              <a:spcBef>
                <a:spcPts val="500"/>
              </a:spcBef>
            </a:pPr>
            <a:r>
              <a:rPr lang="en-US" altLang="ko-KR" sz="1300" dirty="0"/>
              <a:t>2. </a:t>
            </a:r>
            <a:r>
              <a:rPr lang="ko-KR" altLang="en-US" sz="1300" dirty="0"/>
              <a:t>장르별 영화 조회</a:t>
            </a:r>
            <a:endParaRPr lang="en-US" altLang="ko-KR" sz="1300" dirty="0"/>
          </a:p>
          <a:p>
            <a:pPr>
              <a:spcBef>
                <a:spcPts val="500"/>
              </a:spcBef>
            </a:pPr>
            <a:r>
              <a:rPr lang="en-US" altLang="ko-KR" sz="1300" dirty="0"/>
              <a:t>3. </a:t>
            </a:r>
            <a:r>
              <a:rPr lang="ko-KR" altLang="en-US" sz="1300" dirty="0"/>
              <a:t>등급별 영화 조회</a:t>
            </a:r>
            <a:endParaRPr lang="en-US" altLang="ko-KR" sz="1300" dirty="0"/>
          </a:p>
          <a:p>
            <a:pPr>
              <a:spcBef>
                <a:spcPts val="500"/>
              </a:spcBef>
            </a:pPr>
            <a:r>
              <a:rPr lang="en-US" altLang="ko-KR" sz="1300" dirty="0"/>
              <a:t>4. </a:t>
            </a:r>
            <a:r>
              <a:rPr lang="ko-KR" altLang="en-US" sz="1300" dirty="0"/>
              <a:t>영화 상세 조회</a:t>
            </a:r>
            <a:endParaRPr lang="en-US" altLang="ko-KR" sz="1300" dirty="0"/>
          </a:p>
          <a:p>
            <a:pPr>
              <a:spcBef>
                <a:spcPts val="500"/>
              </a:spcBef>
            </a:pPr>
            <a:r>
              <a:rPr lang="en-US" altLang="ko-KR" sz="1300" dirty="0"/>
              <a:t>5. </a:t>
            </a:r>
            <a:r>
              <a:rPr lang="ko-KR" altLang="en-US" sz="1300" dirty="0"/>
              <a:t>영화 예고편 </a:t>
            </a:r>
            <a:r>
              <a:rPr lang="ko-KR" altLang="en-US" sz="1300" dirty="0" smtClean="0"/>
              <a:t>조회 및 유사 장르 영화 조회</a:t>
            </a:r>
            <a:endParaRPr lang="en-US" altLang="ko-KR" sz="1300" dirty="0"/>
          </a:p>
          <a:p>
            <a:pPr>
              <a:spcBef>
                <a:spcPts val="500"/>
              </a:spcBef>
            </a:pPr>
            <a:r>
              <a:rPr lang="en-US" altLang="ko-KR" sz="1300" dirty="0"/>
              <a:t>6. </a:t>
            </a:r>
            <a:r>
              <a:rPr lang="ko-KR" altLang="en-US" sz="1300" dirty="0"/>
              <a:t>영화 배우 프로필 </a:t>
            </a:r>
            <a:r>
              <a:rPr lang="ko-KR" altLang="en-US" sz="1300" dirty="0" smtClean="0"/>
              <a:t>조회</a:t>
            </a:r>
            <a:endParaRPr lang="en-US" altLang="ko-KR" sz="1300" dirty="0" smtClean="0"/>
          </a:p>
          <a:p>
            <a:pPr>
              <a:spcBef>
                <a:spcPts val="500"/>
              </a:spcBef>
            </a:pPr>
            <a:r>
              <a:rPr lang="en-US" altLang="ko-KR" sz="1300" dirty="0" smtClean="0"/>
              <a:t>7. </a:t>
            </a:r>
            <a:r>
              <a:rPr lang="ko-KR" altLang="en-US" sz="1300" dirty="0" err="1" smtClean="0"/>
              <a:t>검색창을</a:t>
            </a:r>
            <a:r>
              <a:rPr lang="ko-KR" altLang="en-US" sz="1300" dirty="0" smtClean="0"/>
              <a:t> 통한 영화 조회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AC7C487-0509-4DAE-AD32-189F9DCEAC85}"/>
              </a:ext>
            </a:extLst>
          </p:cNvPr>
          <p:cNvSpPr txBox="1"/>
          <p:nvPr/>
        </p:nvSpPr>
        <p:spPr>
          <a:xfrm>
            <a:off x="6730830" y="4896540"/>
            <a:ext cx="4652167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dirty="0"/>
              <a:t>1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인스타</a:t>
            </a:r>
            <a:r>
              <a:rPr lang="ko-KR" altLang="en-US" sz="1200" dirty="0" smtClean="0"/>
              <a:t> 느낌의 개인 프로필 페이지 생성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2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개인이 좋아요 눌린 영화 조회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3. </a:t>
            </a:r>
            <a:r>
              <a:rPr lang="ko-KR" altLang="en-US" sz="1200" dirty="0" smtClean="0"/>
              <a:t>개인이 생성한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조회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4. </a:t>
            </a:r>
            <a:r>
              <a:rPr lang="ko-KR" altLang="en-US" sz="1200" dirty="0" smtClean="0"/>
              <a:t>개인이 </a:t>
            </a:r>
            <a:r>
              <a:rPr lang="ko-KR" altLang="en-US" sz="1200" dirty="0" err="1" smtClean="0"/>
              <a:t>찜한</a:t>
            </a:r>
            <a:r>
              <a:rPr lang="ko-KR" altLang="en-US" sz="1200" dirty="0" smtClean="0"/>
              <a:t> 영화 조회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5. </a:t>
            </a:r>
            <a:r>
              <a:rPr lang="ko-KR" altLang="en-US" sz="1200" dirty="0" smtClean="0"/>
              <a:t>타 유저 </a:t>
            </a:r>
            <a:r>
              <a:rPr lang="ko-KR" altLang="en-US" sz="1200" dirty="0" err="1" smtClean="0"/>
              <a:t>팔로우</a:t>
            </a:r>
            <a:r>
              <a:rPr lang="ko-KR" altLang="en-US" sz="1200" dirty="0" smtClean="0"/>
              <a:t> 기능 생성 및 </a:t>
            </a:r>
            <a:r>
              <a:rPr lang="ko-KR" altLang="en-US" sz="1200" dirty="0" err="1" smtClean="0"/>
              <a:t>팔로워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팔로잉</a:t>
            </a:r>
            <a:r>
              <a:rPr lang="ko-KR" altLang="en-US" sz="1200" dirty="0" smtClean="0"/>
              <a:t> 유저 목록 조회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6647298" y="555338"/>
            <a:ext cx="5068985" cy="1687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2B2CD12-1684-4AE7-A312-0BB62BAE008D}"/>
              </a:ext>
            </a:extLst>
          </p:cNvPr>
          <p:cNvSpPr/>
          <p:nvPr/>
        </p:nvSpPr>
        <p:spPr>
          <a:xfrm>
            <a:off x="6527207" y="391533"/>
            <a:ext cx="2529705" cy="42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2. </a:t>
            </a:r>
            <a:r>
              <a:rPr lang="ko-KR" altLang="en-US" sz="1600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C85425A-2A4C-4895-BFB1-2DF4B27583C3}"/>
              </a:ext>
            </a:extLst>
          </p:cNvPr>
          <p:cNvSpPr txBox="1"/>
          <p:nvPr/>
        </p:nvSpPr>
        <p:spPr>
          <a:xfrm>
            <a:off x="6730828" y="887405"/>
            <a:ext cx="5226659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영화 관람평 작성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2. </a:t>
            </a:r>
            <a:r>
              <a:rPr lang="ko-KR" altLang="en-US" sz="1200" dirty="0" smtClean="0"/>
              <a:t>관람평 작성시 영화 검색 기능 설정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3. </a:t>
            </a:r>
            <a:r>
              <a:rPr lang="ko-KR" altLang="en-US" sz="1200" dirty="0" smtClean="0"/>
              <a:t>시청 기록 및 </a:t>
            </a:r>
            <a:r>
              <a:rPr lang="ko-KR" altLang="en-US" sz="1200" dirty="0" err="1" smtClean="0"/>
              <a:t>게시글을</a:t>
            </a:r>
            <a:r>
              <a:rPr lang="ko-KR" altLang="en-US" sz="1200" dirty="0" smtClean="0"/>
              <a:t> 통해 갤러리 생성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4. </a:t>
            </a:r>
            <a:r>
              <a:rPr lang="ko-KR" altLang="en-US" sz="1200" dirty="0" err="1" smtClean="0"/>
              <a:t>게시글을</a:t>
            </a:r>
            <a:r>
              <a:rPr lang="ko-KR" altLang="en-US" sz="1200" dirty="0" smtClean="0"/>
              <a:t> 통해 타 유저의 프로필 확인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5. </a:t>
            </a:r>
            <a:r>
              <a:rPr lang="ko-KR" altLang="en-US" sz="1200" dirty="0" smtClean="0"/>
              <a:t>리뷰활동을 통해 평점 및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생성을 통한 의사소통 구현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8632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1.3 </a:t>
            </a:r>
            <a:r>
              <a:rPr lang="ko-KR" altLang="en-US" sz="2400" b="1" dirty="0" smtClean="0"/>
              <a:t>프로젝트 구조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914785" cy="116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0C991A9-D260-4825-B130-30C36B7C1F35}"/>
              </a:ext>
            </a:extLst>
          </p:cNvPr>
          <p:cNvSpPr txBox="1"/>
          <p:nvPr/>
        </p:nvSpPr>
        <p:spPr>
          <a:xfrm>
            <a:off x="1035397" y="1528993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1) </a:t>
            </a:r>
            <a:r>
              <a:rPr lang="ko-KR" altLang="en-US" sz="2000" b="1" dirty="0" smtClean="0"/>
              <a:t>컴포넌트 구조 </a:t>
            </a:r>
            <a:r>
              <a:rPr lang="en-US" altLang="ko-KR" sz="2000" b="1" dirty="0" smtClean="0"/>
              <a:t>- 1</a:t>
            </a:r>
            <a:endParaRPr lang="en-US" altLang="ko-KR" sz="2000" dirty="0"/>
          </a:p>
        </p:txBody>
      </p:sp>
      <p:pic>
        <p:nvPicPr>
          <p:cNvPr id="2050" name="Picture 2" descr="C:\Users\analysis\Desktop\SSAFY\projects\A_projects\finalproject\Componen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2" y="2191996"/>
            <a:ext cx="1068863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1.3 </a:t>
            </a:r>
            <a:r>
              <a:rPr lang="ko-KR" altLang="en-US" sz="2400" b="1" dirty="0" smtClean="0"/>
              <a:t>프로젝트 구조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914785" cy="116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0C991A9-D260-4825-B130-30C36B7C1F35}"/>
              </a:ext>
            </a:extLst>
          </p:cNvPr>
          <p:cNvSpPr txBox="1"/>
          <p:nvPr/>
        </p:nvSpPr>
        <p:spPr>
          <a:xfrm>
            <a:off x="1035397" y="1528993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1) </a:t>
            </a:r>
            <a:r>
              <a:rPr lang="ko-KR" altLang="en-US" sz="2000" b="1" dirty="0" smtClean="0"/>
              <a:t>컴포넌트 구조 </a:t>
            </a:r>
            <a:r>
              <a:rPr lang="en-US" altLang="ko-KR" sz="2000" b="1" dirty="0" smtClean="0"/>
              <a:t>- 2</a:t>
            </a:r>
            <a:endParaRPr lang="en-US" altLang="ko-KR" sz="2000" dirty="0"/>
          </a:p>
        </p:txBody>
      </p:sp>
      <p:pic>
        <p:nvPicPr>
          <p:cNvPr id="3074" name="Picture 2" descr="C:\Users\analysis\Desktop\SSAFY\projects\A_projects\finalproject\Componen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88" y="2161551"/>
            <a:ext cx="8922151" cy="378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755945" y="793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1.3 </a:t>
            </a:r>
            <a:r>
              <a:rPr lang="ko-KR" altLang="en-US" sz="2400" b="1" dirty="0" smtClean="0"/>
              <a:t>프로젝트 구조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847385" y="1275080"/>
            <a:ext cx="3032401" cy="116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0C991A9-D260-4825-B130-30C36B7C1F35}"/>
              </a:ext>
            </a:extLst>
          </p:cNvPr>
          <p:cNvSpPr txBox="1"/>
          <p:nvPr/>
        </p:nvSpPr>
        <p:spPr>
          <a:xfrm>
            <a:off x="847385" y="1528993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1) ERD </a:t>
            </a:r>
            <a:r>
              <a:rPr lang="ko-KR" altLang="en-US" sz="2000" b="1" dirty="0" smtClean="0"/>
              <a:t>모델 </a:t>
            </a:r>
            <a:r>
              <a:rPr lang="en-US" altLang="ko-KR" sz="2000" b="1" dirty="0" smtClean="0"/>
              <a:t>(DB Model)</a:t>
            </a:r>
            <a:endParaRPr lang="en-US" altLang="ko-KR" sz="2000" dirty="0"/>
          </a:p>
        </p:txBody>
      </p:sp>
      <p:pic>
        <p:nvPicPr>
          <p:cNvPr id="4098" name="Picture 2" descr="C:\Users\analysis\Desktop\SSAFY\projects\A_projects\finalproject\E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271" y="290156"/>
            <a:ext cx="7451598" cy="582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2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</TotalTime>
  <Words>939</Words>
  <Application>Microsoft Office PowerPoint</Application>
  <PresentationFormat>사용자 지정</PresentationFormat>
  <Paragraphs>221</Paragraphs>
  <Slides>46</Slides>
  <Notes>0</Notes>
  <HiddenSlides>0</HiddenSlides>
  <MMClips>12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New Wireframe 1</cp:lastModifiedBy>
  <cp:revision>72</cp:revision>
  <dcterms:created xsi:type="dcterms:W3CDTF">2020-01-31T02:21:56Z</dcterms:created>
  <dcterms:modified xsi:type="dcterms:W3CDTF">2021-11-25T20:25:33Z</dcterms:modified>
</cp:coreProperties>
</file>